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613" r:id="rId2"/>
    <p:sldId id="661" r:id="rId3"/>
    <p:sldId id="662" r:id="rId4"/>
    <p:sldId id="634" r:id="rId5"/>
    <p:sldId id="635" r:id="rId6"/>
    <p:sldId id="663" r:id="rId7"/>
    <p:sldId id="636" r:id="rId8"/>
    <p:sldId id="579" r:id="rId9"/>
    <p:sldId id="580" r:id="rId10"/>
    <p:sldId id="581" r:id="rId11"/>
    <p:sldId id="582" r:id="rId12"/>
    <p:sldId id="583" r:id="rId13"/>
    <p:sldId id="584" r:id="rId14"/>
    <p:sldId id="585" r:id="rId15"/>
    <p:sldId id="586" r:id="rId16"/>
    <p:sldId id="664" r:id="rId17"/>
    <p:sldId id="637" r:id="rId18"/>
    <p:sldId id="638" r:id="rId19"/>
    <p:sldId id="639" r:id="rId20"/>
    <p:sldId id="667" r:id="rId21"/>
    <p:sldId id="640" r:id="rId22"/>
    <p:sldId id="665" r:id="rId23"/>
    <p:sldId id="666" r:id="rId24"/>
    <p:sldId id="641" r:id="rId25"/>
    <p:sldId id="668" r:id="rId26"/>
    <p:sldId id="642" r:id="rId27"/>
    <p:sldId id="643" r:id="rId28"/>
    <p:sldId id="644" r:id="rId29"/>
    <p:sldId id="645" r:id="rId30"/>
    <p:sldId id="646" r:id="rId31"/>
    <p:sldId id="647" r:id="rId32"/>
    <p:sldId id="648" r:id="rId33"/>
    <p:sldId id="649" r:id="rId34"/>
    <p:sldId id="650" r:id="rId35"/>
    <p:sldId id="651" r:id="rId36"/>
    <p:sldId id="652" r:id="rId37"/>
    <p:sldId id="653" r:id="rId38"/>
    <p:sldId id="654" r:id="rId39"/>
    <p:sldId id="655" r:id="rId40"/>
    <p:sldId id="656" r:id="rId41"/>
    <p:sldId id="657" r:id="rId42"/>
    <p:sldId id="658" r:id="rId43"/>
    <p:sldId id="660" r:id="rId44"/>
    <p:sldId id="6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397"/>
  </p:normalViewPr>
  <p:slideViewPr>
    <p:cSldViewPr snapToGrid="0">
      <p:cViewPr varScale="1">
        <p:scale>
          <a:sx n="144" d="100"/>
          <a:sy n="144" d="100"/>
        </p:scale>
        <p:origin x="1320"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folks, today we are moving on to the first exciting problem of physical design, the circuit partitioning problem. This is a problem to break down a large circuit into several small pieces where each piece represents a problem that can be managed in reasonable amount of time and effort.</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5989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848481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079770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7553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595425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a:p>
            <a:endParaRPr lang="en-US" dirty="0"/>
          </a:p>
          <a:p>
            <a:r>
              <a:rPr lang="en-US" dirty="0"/>
              <a:t>This is one example of how partition is used in solving physical design problems.</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1175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I want to stop here for 5 min and ask you to form a group of 3-4 people. Brainstorm and discuss in a team how you will solve the circuit partitioning problem, if I give you a circuit or a graph and ask you to partition the circuit graph into two pieces with approximately the same size while minimizing the total number of cross-connection. Again, discuss how you will solve the circuit partition problem for breaking a input circuit graph into a set of subgraphs, and the number of connections between the two partitions is kept as minimum as possible.</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284909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important terminology for circuit partitioning.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72384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network is represented as a set of gates and a set of nets, where we called netlist. Each gate represents a particular logic element, such as AND gate, NOT gate, OR gate, and so on. Each net represents a connection for a group of nets or from an output of a gate to several inputs of gates. For instance (explain the example)</a:t>
            </a:r>
          </a:p>
          <a:p>
            <a:endParaRPr lang="en-US" dirty="0"/>
          </a:p>
          <a:p>
            <a:r>
              <a:rPr lang="en-US" dirty="0"/>
              <a:t>You probably already realize the circuit graph is not a typical graph we are familiar with, you know in that typical graph each edge connects to exactly two nodes. However, in circuit representation, we are concerned with hypergraph. And the definition of a hyper graph is that each edge connects to an arbitrary number of gates, more than two. For instance, in the net {A, B, C}, gate A connects to two nodes B and C. So we say in the hypergraph definition, the circuit graph has four vertices (explain …)</a:t>
            </a:r>
          </a:p>
          <a:p>
            <a:endParaRPr lang="en-US" dirty="0"/>
          </a:p>
          <a:p>
            <a:r>
              <a:rPr lang="en-US" dirty="0"/>
              <a:t>Of course, since the circuit network has direction for which signals are going to which signals, we can always make it a typical graph without hyper edges. For example, in the net {A, B, C}, we know the direction of the signal … (explain)</a:t>
            </a:r>
          </a:p>
          <a:p>
            <a:endParaRPr lang="en-US" dirty="0"/>
          </a:p>
          <a:p>
            <a:r>
              <a:rPr lang="en-US" dirty="0"/>
              <a:t>With this, we can design two different partitioning algorithms, one for the typical graph that doesn’t have hyperedges and another one for the hypergraph.</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321893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those knowledge, let’s formulate the objective of a circuit partition problem.  Assuming you have two partitions, X and X prime, and the number of cross connections between X and X’ is called “cut”, denoted as c(X, X’). (explain …)</a:t>
            </a:r>
          </a:p>
          <a:p>
            <a:endParaRPr lang="en-US" dirty="0"/>
          </a:p>
          <a:p>
            <a:r>
              <a:rPr lang="en-US" dirty="0"/>
              <a:t>Now, if we combine both minimum cut and minimum bisection, we can write down the objective as minimizing (explain …). </a:t>
            </a:r>
          </a:p>
          <a:p>
            <a:endParaRPr lang="en-US" dirty="0"/>
          </a:p>
          <a:p>
            <a:r>
              <a:rPr lang="en-US" dirty="0"/>
              <a:t>Why are we having this term in the denominator? In other words, why minimizing this terms gives us a good result that kind of combine both minimum cut and minimum bisection?</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92734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what we have learned from the last lecture. Last time we have talked about using Big-O notation to measure the runtime complexity of an algorithm. You describe a complexity in terms of the input size and then compare different ones at the worst-case. If your big-O complexity is larger than mine, your algorithm is considered to be bad. However, big-O does not give you any practical sense about how long that algorithm is going to take.</a:t>
            </a:r>
          </a:p>
          <a:p>
            <a:endParaRPr lang="en-US" dirty="0"/>
          </a:p>
          <a:p>
            <a:r>
              <a:rPr lang="en-US" dirty="0"/>
              <a:t>So, we talked about the empirical analysis based on my 10-year programming experience. I told you roughly how much time it is going to take for a big-O complexity. On a modern computers (like intel i6 or i7 at 2.5 or 3.5 GHz), running a big-O N algorithm with N equal to 1M to 8M takes about 1 second. </a:t>
            </a:r>
          </a:p>
          <a:p>
            <a:endParaRPr lang="en-US" dirty="0"/>
          </a:p>
          <a:p>
            <a:r>
              <a:rPr lang="en-US" dirty="0"/>
              <a:t>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152615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to understand what the difference is between a min-cut partition, a min-bisection cut partition, and a min-ratio-cut partition.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71343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745014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00687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869925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partitions example we have seen so far is to partition a circuit into two pieces, and the two pieces are best to have roughly the same size for balancing. However, in practice, you are not just going to partition a circuit into two pieces but to k pieces, where k is given as a partition parameters. This partition problem is called k-way partition. So, given a circuit network and a parameter k as input, your job is to (explain …)</a:t>
            </a:r>
          </a:p>
          <a:p>
            <a:endParaRPr lang="en-US" dirty="0"/>
          </a:p>
          <a:p>
            <a:r>
              <a:rPr lang="en-US" dirty="0"/>
              <a:t>Here is an example of 3-way partitions that break down the input circuit into three pieces of relatively the same size.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377019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427193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partitioning algorithms available in the community.  For example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4114314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all partitioning algorithms are iterative. You know, you literally cannot find a partition result in just one iteration. And, we are going to look at some classical algorithms that are based on greedy iterative improvement and stochastic optimization to refine the solution. </a:t>
            </a:r>
          </a:p>
          <a:p>
            <a:endParaRPr lang="en-US" dirty="0"/>
          </a:p>
          <a:p>
            <a:r>
              <a:rPr lang="en-US" dirty="0"/>
              <a:t>Do not think of these algorithms being old, they are very classical and are still being used by many companies today.</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83887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algorithm we are going to talk about in today’s lecture is Kernighan-Lin algorithm or KL algorithm. The original paper is entitled with “an efficient heuristic procedure for partitioning graphs” published in Bell Lab. This is an algorithm that targets partitioning a graph (not hypergraph) into two subgraphs of equal size, while minimizing the interconnect complexity. This essentially is </a:t>
            </a:r>
            <a:r>
              <a:rPr lang="en-US" dirty="0" err="1"/>
              <a:t>bipartitioning</a:t>
            </a:r>
            <a:r>
              <a:rPr lang="en-US" dirty="0"/>
              <a:t>.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195471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can already guess the limitation of the algorithm comes from the target of the algorithm itself. KL algorithm  targets only </a:t>
            </a:r>
            <a:r>
              <a:rPr lang="en-US" dirty="0" err="1"/>
              <a:t>bisectioning</a:t>
            </a:r>
            <a:r>
              <a:rPr lang="en-US" dirty="0"/>
              <a:t> of a circuit,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0447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talked about complexity classes as a measure to tell us how difficult a problem is and how intractable it is compared to other classes. </a:t>
            </a:r>
          </a:p>
          <a:p>
            <a:endParaRPr lang="en-US" dirty="0"/>
          </a:p>
          <a:p>
            <a:r>
              <a:rPr lang="en-US" dirty="0"/>
              <a:t>We talked about four classes, P class, NP class, NPC class, and NP-hard class. (explain the definition for each class). </a:t>
            </a:r>
          </a:p>
          <a:p>
            <a:endParaRPr lang="en-US" dirty="0"/>
          </a:p>
          <a:p>
            <a:r>
              <a:rPr lang="en-US" dirty="0"/>
              <a:t>In general, if your problem can be solved in P class, that’s the best, because you can come up with efficient polynomial algorithms to handle it. If it belongs to NPC or NP-hard, then the problem is quite difficult because to the best knowledge of the computer scientists we have not yet found any efficient algorithms to solve that problem. </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2690499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formal problem description is as follows: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89242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690467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solving the problem with optimal solution is not practical. The idea of KL algorithm is to iteratively swap a pair of nodes from both side of the partition and terminate the iteration when no swaps are possible. When deciding the pair to swap, KL algorithm looks at the value “the decrease in cut value when moving a node from one side to the other side” and greedily pick the one that results in the most decrease.</a:t>
            </a:r>
          </a:p>
          <a:p>
            <a:endParaRPr lang="en-US" dirty="0"/>
          </a:p>
          <a:p>
            <a:r>
              <a:rPr lang="en-US" dirty="0"/>
              <a:t>This value is defined as D for each vertex. For instance, Da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78441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055021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2316017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decrease value defined, the KL algorithm works as follows: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2428039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KL algorithm using an example. Here I have a circuit network of six gates labelled from 1 to 6. Then, I can represent their connection in a typical graph, not the hypergraph because we know we can always reduce a hypergraph into a typical graph by constructing a directed edge from one node to others.</a:t>
            </a:r>
          </a:p>
          <a:p>
            <a:endParaRPr lang="en-US" dirty="0"/>
          </a:p>
          <a:p>
            <a:endParaRPr lang="en-US" dirty="0"/>
          </a:p>
          <a:p>
            <a:r>
              <a:rPr lang="en-US" dirty="0"/>
              <a:t>The graph here looks like the following: (explain…)</a:t>
            </a:r>
          </a:p>
          <a:p>
            <a:endParaRPr lang="en-US" dirty="0"/>
          </a:p>
          <a:p>
            <a:r>
              <a:rPr lang="en-US" dirty="0"/>
              <a:t>Let’s start with an initial partition, which can be arbitrarily decided. For instance, I randomly partition the circuit into two groups, G1 and G2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2253351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initial partition, I can calculate the </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786790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3463317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99678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to the physical design flow, any question?</a:t>
            </a:r>
          </a:p>
          <a:p>
            <a:endParaRPr lang="en-US" dirty="0"/>
          </a:p>
          <a:p>
            <a:r>
              <a:rPr lang="en-US" dirty="0"/>
              <a:t>We have seen this chart before. It shows the entire circuit design flow starting from high-level specification of a design, … (explain)</a:t>
            </a:r>
          </a:p>
          <a:p>
            <a:endParaRPr lang="en-US" dirty="0"/>
          </a:p>
          <a:p>
            <a:r>
              <a:rPr lang="en-US" dirty="0"/>
              <a:t>In terms of physical design, it is a very complicated stage with many difficult problems to solve. First, you will need to partition the circuit into several small blocks such that you are not dealing with the original very big circuit to run into any complexity issue. (explain Floorplan …)</a:t>
            </a:r>
          </a:p>
          <a:p>
            <a:endParaRPr lang="en-US" dirty="0"/>
          </a:p>
          <a:p>
            <a:r>
              <a:rPr lang="en-US" dirty="0"/>
              <a:t>So, the first step we are going to focus in today’s and probably the next two lectures is circuit partition. We are going to look at some famous algorithms to partition the circuit and you will need to implement a classical circuit partitioning algorithm in the first programming assignment.</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728431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1565854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3377613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407574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391129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44</a:t>
            </a:fld>
            <a:endParaRPr lang="en-US"/>
          </a:p>
        </p:txBody>
      </p:sp>
    </p:spTree>
    <p:extLst>
      <p:ext uri="{BB962C8B-B14F-4D97-AF65-F5344CB8AC3E}">
        <p14:creationId xmlns:p14="http://schemas.microsoft.com/office/powerpoint/2010/main" val="48950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partition is an essential step for reducing algorithm design complexity because you break down a big problem into a set of smaller blocks each with a more manageable complexity. Now you can probably imagine that being to partition a circuit is very important for implementing algorithms like divide and conquer (explain what divide and conquer is)</a:t>
            </a:r>
          </a:p>
          <a:p>
            <a:endParaRPr lang="en-US" dirty="0"/>
          </a:p>
          <a:p>
            <a:r>
              <a:rPr lang="en-US" dirty="0"/>
              <a:t>So the problem is that, you are given a circuit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337877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circuit partition. Here, we show two different results both partition the same circuit into two pieces. One piece is marked in red and another piece is marked in green. (explain …)</a:t>
            </a:r>
          </a:p>
          <a:p>
            <a:endParaRPr lang="en-US" dirty="0"/>
          </a:p>
          <a:p>
            <a:r>
              <a:rPr lang="en-US" dirty="0"/>
              <a:t>The question here is which partition is better in terms of cross-connection count?</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272606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summarizing the importance of circuit partition – (explain each item)</a:t>
            </a:r>
          </a:p>
          <a:p>
            <a:endParaRPr lang="en-US" dirty="0"/>
          </a:p>
          <a:p>
            <a:r>
              <a:rPr lang="en-US" dirty="0"/>
              <a:t>As a result, you can clearly see circuit partition is quite important not just for the circuit performance itself but also critical for designing efficient physical design algorithms because the way you partition a circuit into blocks is situated at the top most layer of the whole physical design flow. If you make a wrong decision at the partition, you are very unlikely to recover the loss or cost of that wrong partition. </a:t>
            </a:r>
          </a:p>
          <a:p>
            <a:endParaRPr lang="en-US" dirty="0"/>
          </a:p>
          <a:p>
            <a:endParaRPr lang="en-US" dirty="0"/>
          </a:p>
          <a:p>
            <a:r>
              <a:rPr lang="en-US" dirty="0"/>
              <a:t>This is like you decide to partition your time at this stage to do A and B, and if that decision is wrong, then you end up wasting a lot of time on A or B, which could otherwise be used for some other useful things. That’s the importance of partition.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78122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this example already. It demonstrates how a real-life circuit is being placed using partition-based algorithm. Initially, you see a bunch of logic gates, you know, hundreds of millions of gates, being placed and lumped together at the center of the circuit. The goal is to place them in a proper location such that they don’t overlap. And, a common algorithm of doing this is to iteratively partition the circuit horizontally and vertically, and then place gates in each partition individually.</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678365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8/31/22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8/31/22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B092-02FA-E61E-0E4A-791DE8D97BF3}"/>
              </a:ext>
            </a:extLst>
          </p:cNvPr>
          <p:cNvSpPr>
            <a:spLocks noGrp="1"/>
          </p:cNvSpPr>
          <p:nvPr>
            <p:ph type="title"/>
          </p:nvPr>
        </p:nvSpPr>
        <p:spPr/>
        <p:txBody>
          <a:bodyPr/>
          <a:lstStyle/>
          <a:p>
            <a:r>
              <a:rPr lang="en-US" dirty="0"/>
              <a:t>Idea Time</a:t>
            </a:r>
          </a:p>
        </p:txBody>
      </p:sp>
      <p:pic>
        <p:nvPicPr>
          <p:cNvPr id="1028" name="Picture 4" descr="I Have an Idea for an App” - Here is Where to Start">
            <a:extLst>
              <a:ext uri="{FF2B5EF4-FFF2-40B4-BE49-F238E27FC236}">
                <a16:creationId xmlns:a16="http://schemas.microsoft.com/office/drawing/2014/main" id="{08B147D1-02C8-D3DB-0784-FAD92BF0B2F6}"/>
              </a:ext>
            </a:extLst>
          </p:cNvPr>
          <p:cNvPicPr>
            <a:picLocks noChangeAspect="1" noChangeArrowheads="1"/>
          </p:cNvPicPr>
          <p:nvPr/>
        </p:nvPicPr>
        <p:blipFill rotWithShape="1">
          <a:blip r:embed="rId3">
            <a:clrChange>
              <a:clrFrom>
                <a:srgbClr val="FFFFFE"/>
              </a:clrFrom>
              <a:clrTo>
                <a:srgbClr val="FFFFFE">
                  <a:alpha val="0"/>
                </a:srgbClr>
              </a:clrTo>
            </a:clrChange>
            <a:extLst>
              <a:ext uri="{28A0092B-C50C-407E-A947-70E740481C1C}">
                <a14:useLocalDpi xmlns:a14="http://schemas.microsoft.com/office/drawing/2010/main" val="0"/>
              </a:ext>
            </a:extLst>
          </a:blip>
          <a:srcRect l="11311" t="9269" r="13899" b="3942"/>
          <a:stretch/>
        </p:blipFill>
        <p:spPr bwMode="auto">
          <a:xfrm>
            <a:off x="6229425" y="1609264"/>
            <a:ext cx="5124375" cy="378188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60F1B56-3E03-D587-14AD-58B8A8E251C2}"/>
              </a:ext>
            </a:extLst>
          </p:cNvPr>
          <p:cNvSpPr>
            <a:spLocks noGrp="1"/>
          </p:cNvSpPr>
          <p:nvPr>
            <p:ph idx="1"/>
          </p:nvPr>
        </p:nvSpPr>
        <p:spPr/>
        <p:txBody>
          <a:bodyPr/>
          <a:lstStyle/>
          <a:p>
            <a:r>
              <a:rPr lang="en-US" b="1" dirty="0"/>
              <a:t>Input</a:t>
            </a:r>
          </a:p>
          <a:p>
            <a:pPr lvl="1"/>
            <a:r>
              <a:rPr lang="en-US" dirty="0"/>
              <a:t>A circuit graph</a:t>
            </a:r>
          </a:p>
          <a:p>
            <a:r>
              <a:rPr lang="en-US" b="1" dirty="0"/>
              <a:t>Output</a:t>
            </a:r>
          </a:p>
          <a:p>
            <a:pPr lvl="1"/>
            <a:r>
              <a:rPr lang="en-US" dirty="0"/>
              <a:t>Two balanced, disjoint partitions</a:t>
            </a:r>
          </a:p>
          <a:p>
            <a:r>
              <a:rPr lang="en-US" b="1" dirty="0"/>
              <a:t>Objective</a:t>
            </a:r>
          </a:p>
          <a:p>
            <a:pPr lvl="1"/>
            <a:r>
              <a:rPr lang="en-US" dirty="0"/>
              <a:t>Minimize the cross-edge count</a:t>
            </a:r>
          </a:p>
          <a:p>
            <a:r>
              <a:rPr lang="en-US" b="1" dirty="0">
                <a:solidFill>
                  <a:srgbClr val="FF0000"/>
                </a:solidFill>
              </a:rPr>
              <a:t>How would you solve it?</a:t>
            </a:r>
          </a:p>
        </p:txBody>
      </p:sp>
      <p:sp>
        <p:nvSpPr>
          <p:cNvPr id="3" name="Slide Number Placeholder 1">
            <a:extLst>
              <a:ext uri="{FF2B5EF4-FFF2-40B4-BE49-F238E27FC236}">
                <a16:creationId xmlns:a16="http://schemas.microsoft.com/office/drawing/2014/main" id="{A832DB1A-7D06-0F14-4906-8BA79EFB35F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16</a:t>
            </a:fld>
            <a:endParaRPr lang="en-US"/>
          </a:p>
        </p:txBody>
      </p:sp>
    </p:spTree>
    <p:extLst>
      <p:ext uri="{BB962C8B-B14F-4D97-AF65-F5344CB8AC3E}">
        <p14:creationId xmlns:p14="http://schemas.microsoft.com/office/powerpoint/2010/main" val="152356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lnSpcReduction="200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6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6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6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600" dirty="0">
                <a:ea typeface="新細明體" panose="02020500000000000000" pitchFamily="18" charset="-120"/>
              </a:rPr>
              <a:t>Dividing into </a:t>
            </a:r>
            <a:r>
              <a:rPr lang="en-US" altLang="zh-TW" sz="2600" i="1" dirty="0">
                <a:ea typeface="新細明體" panose="02020500000000000000" pitchFamily="18" charset="-120"/>
              </a:rPr>
              <a:t>k</a:t>
            </a:r>
            <a:r>
              <a:rPr lang="en-US" altLang="zh-TW" sz="26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 (e.g., k=2, two-way partitioning)</a:t>
            </a:r>
          </a:p>
          <a:p>
            <a:pPr eaLnBrk="1" hangingPunct="1">
              <a:lnSpc>
                <a:spcPct val="90000"/>
              </a:lnSpc>
            </a:pPr>
            <a:r>
              <a:rPr lang="en-US" altLang="zh-TW" b="1" dirty="0" err="1">
                <a:ea typeface="新細明體" panose="02020500000000000000" pitchFamily="18" charset="-120"/>
              </a:rPr>
              <a:t>Bisectioning</a:t>
            </a:r>
            <a:endParaRPr lang="en-US" altLang="zh-TW" b="1" dirty="0">
              <a:ea typeface="新細明體" panose="02020500000000000000" pitchFamily="18" charset="-120"/>
            </a:endParaRPr>
          </a:p>
          <a:p>
            <a:pPr lvl="1" eaLnBrk="1" hangingPunct="1">
              <a:lnSpc>
                <a:spcPct val="90000"/>
              </a:lnSpc>
            </a:pPr>
            <a:r>
              <a:rPr lang="en-US" altLang="zh-TW" sz="2600" dirty="0" err="1">
                <a:ea typeface="新細明體" panose="02020500000000000000" pitchFamily="18" charset="-120"/>
              </a:rPr>
              <a:t>Bipartitioning</a:t>
            </a:r>
            <a:r>
              <a:rPr lang="en-US" altLang="zh-TW" sz="2600" dirty="0">
                <a:ea typeface="新細明體" panose="02020500000000000000" pitchFamily="18" charset="-120"/>
              </a:rPr>
              <a:t> two partitions that have the same (or balanced) size</a:t>
            </a:r>
            <a:endParaRPr lang="zh-TW" altLang="en-US" sz="3000" dirty="0">
              <a:ea typeface="新細明體" panose="02020500000000000000" pitchFamily="18" charset="-120"/>
            </a:endParaRPr>
          </a:p>
        </p:txBody>
      </p:sp>
      <p:sp>
        <p:nvSpPr>
          <p:cNvPr id="4" name="Slide Number Placeholder 1">
            <a:extLst>
              <a:ext uri="{FF2B5EF4-FFF2-40B4-BE49-F238E27FC236}">
                <a16:creationId xmlns:a16="http://schemas.microsoft.com/office/drawing/2014/main" id="{FE3A377D-49D0-39A5-3CED-71D28B20C88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17</a:t>
            </a:fld>
            <a:endParaRPr lang="en-US"/>
          </a:p>
        </p:txBody>
      </p:sp>
    </p:spTree>
    <p:extLst>
      <p:ext uri="{BB962C8B-B14F-4D97-AF65-F5344CB8AC3E}">
        <p14:creationId xmlns:p14="http://schemas.microsoft.com/office/powerpoint/2010/main" val="2697421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a:bodyPr>
          <a:lstStyle/>
          <a:p>
            <a:pPr eaLnBrk="1" hangingPunct="1">
              <a:lnSpc>
                <a:spcPct val="90000"/>
              </a:lnSpc>
            </a:pPr>
            <a:r>
              <a:rPr lang="en-US" altLang="zh-TW" b="1" dirty="0">
                <a:ea typeface="新細明體" panose="02020500000000000000" pitchFamily="18" charset="-120"/>
              </a:rPr>
              <a:t>Circuit </a:t>
            </a:r>
            <a:r>
              <a:rPr lang="en-US" altLang="zh-TW" b="1" dirty="0">
                <a:solidFill>
                  <a:srgbClr val="FF0000"/>
                </a:solidFill>
                <a:ea typeface="新細明體" panose="02020500000000000000" pitchFamily="18" charset="-120"/>
              </a:rPr>
              <a:t>netlists</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lvl="1"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30" name="Slide Number Placeholder 1">
            <a:extLst>
              <a:ext uri="{FF2B5EF4-FFF2-40B4-BE49-F238E27FC236}">
                <a16:creationId xmlns:a16="http://schemas.microsoft.com/office/drawing/2014/main" id="{086E4B91-5681-21C3-727A-DF49F1E5A99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18</a:t>
            </a:fld>
            <a:endParaRPr lang="en-US"/>
          </a:p>
        </p:txBody>
      </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Objective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
        <p:nvSpPr>
          <p:cNvPr id="3" name="Slide Number Placeholder 1">
            <a:extLst>
              <a:ext uri="{FF2B5EF4-FFF2-40B4-BE49-F238E27FC236}">
                <a16:creationId xmlns:a16="http://schemas.microsoft.com/office/drawing/2014/main" id="{F283D8A8-5C56-BB88-6EFC-6E142173B84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19</a:t>
            </a:fld>
            <a:endParaRPr lang="en-US"/>
          </a:p>
        </p:txBody>
      </p:sp>
    </p:spTree>
    <p:extLst>
      <p:ext uri="{BB962C8B-B14F-4D97-AF65-F5344CB8AC3E}">
        <p14:creationId xmlns:p14="http://schemas.microsoft.com/office/powerpoint/2010/main" val="198969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3DE-6105-1A48-9247-1ADA1AB7D202}"/>
              </a:ext>
            </a:extLst>
          </p:cNvPr>
          <p:cNvSpPr>
            <a:spLocks noGrp="1"/>
          </p:cNvSpPr>
          <p:nvPr>
            <p:ph type="title"/>
          </p:nvPr>
        </p:nvSpPr>
        <p:spPr/>
        <p:txBody>
          <a:bodyPr/>
          <a:lstStyle/>
          <a:p>
            <a:r>
              <a:rPr lang="en-US" dirty="0"/>
              <a:t>Recap: Empirical Analysis</a:t>
            </a:r>
          </a:p>
        </p:txBody>
      </p:sp>
      <p:sp>
        <p:nvSpPr>
          <p:cNvPr id="3" name="Content Placeholder 2">
            <a:extLst>
              <a:ext uri="{FF2B5EF4-FFF2-40B4-BE49-F238E27FC236}">
                <a16:creationId xmlns:a16="http://schemas.microsoft.com/office/drawing/2014/main" id="{CD1A46D5-A0F6-5144-A118-A6B431D99DE0}"/>
              </a:ext>
            </a:extLst>
          </p:cNvPr>
          <p:cNvSpPr>
            <a:spLocks noGrp="1"/>
          </p:cNvSpPr>
          <p:nvPr>
            <p:ph idx="1"/>
          </p:nvPr>
        </p:nvSpPr>
        <p:spPr/>
        <p:txBody>
          <a:bodyPr>
            <a:normAutofit/>
          </a:bodyPr>
          <a:lstStyle/>
          <a:p>
            <a:r>
              <a:rPr lang="en-US" altLang="zh-TW" b="1" dirty="0"/>
              <a:t>On modern computers (e.g., Intel i5/i7 2.5-3.5GHz)</a:t>
            </a:r>
          </a:p>
          <a:p>
            <a:pPr lvl="1"/>
            <a:r>
              <a:rPr lang="en-US" altLang="zh-TW" sz="2600" dirty="0"/>
              <a:t>O(N) = 1000000 ~ 8000000 takes about </a:t>
            </a:r>
            <a:r>
              <a:rPr lang="en-US" altLang="zh-TW" sz="2600" u="sng" dirty="0"/>
              <a:t>1s</a:t>
            </a:r>
            <a:r>
              <a:rPr lang="en-US" altLang="zh-TW" sz="2600" dirty="0"/>
              <a:t> to finish</a:t>
            </a:r>
          </a:p>
          <a:p>
            <a:pPr lvl="1"/>
            <a:r>
              <a:rPr lang="en-US" altLang="zh-TW" sz="2600" i="1" dirty="0"/>
              <a:t>Generally true </a:t>
            </a:r>
            <a:r>
              <a:rPr lang="en-US" altLang="zh-TW" sz="2600" dirty="0"/>
              <a:t>on modern PCs</a:t>
            </a:r>
            <a:endParaRPr lang="en-US" altLang="zh-TW" b="1" dirty="0"/>
          </a:p>
          <a:p>
            <a:r>
              <a:rPr lang="en-US" altLang="zh-TW" b="1" dirty="0"/>
              <a:t>Big-O complexity for an input size N</a:t>
            </a:r>
          </a:p>
          <a:p>
            <a:pPr lvl="1"/>
            <a:r>
              <a:rPr lang="en-US" altLang="zh-TW" dirty="0"/>
              <a:t>O(N)</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 </a:t>
            </a:r>
            <a:r>
              <a:rPr lang="en-US" altLang="zh-TW" sz="2200" dirty="0" err="1"/>
              <a:t>some_constant_work</a:t>
            </a:r>
            <a:r>
              <a:rPr lang="en-US" altLang="zh-TW" sz="2200" dirty="0"/>
              <a:t>();</a:t>
            </a:r>
          </a:p>
          <a:p>
            <a:pPr lvl="1"/>
            <a:r>
              <a:rPr lang="en-US" altLang="zh-TW" dirty="0"/>
              <a:t>O(N</a:t>
            </a:r>
            <a:r>
              <a:rPr lang="en-US" altLang="zh-TW" baseline="30000" dirty="0"/>
              <a:t>2</a:t>
            </a:r>
            <a:r>
              <a:rPr lang="en-US" altLang="zh-TW" dirty="0"/>
              <a:t>)</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a:t>
            </a:r>
          </a:p>
          <a:p>
            <a:pPr lvl="3">
              <a:buNone/>
            </a:pPr>
            <a:r>
              <a:rPr lang="en-US" altLang="zh-TW" sz="2200" dirty="0"/>
              <a:t>for(int j=1; j&lt;=N; </a:t>
            </a:r>
            <a:r>
              <a:rPr lang="en-US" altLang="zh-TW" sz="2200" dirty="0" err="1"/>
              <a:t>j++</a:t>
            </a:r>
            <a:r>
              <a:rPr lang="en-US" altLang="zh-TW" sz="2200" dirty="0"/>
              <a:t>) </a:t>
            </a:r>
          </a:p>
          <a:p>
            <a:pPr lvl="3">
              <a:buNone/>
            </a:pPr>
            <a:r>
              <a:rPr lang="en-US" altLang="zh-TW" sz="2200" dirty="0"/>
              <a:t>    </a:t>
            </a:r>
            <a:r>
              <a:rPr lang="en-US" altLang="zh-TW" sz="2200" dirty="0" err="1"/>
              <a:t>some_constant_time_work</a:t>
            </a:r>
            <a:r>
              <a:rPr lang="en-US" altLang="zh-TW" sz="2200" dirty="0"/>
              <a:t>();</a:t>
            </a:r>
          </a:p>
          <a:p>
            <a:pPr lvl="1"/>
            <a:r>
              <a:rPr lang="en-US" altLang="zh-TW" dirty="0"/>
              <a:t> O(N</a:t>
            </a:r>
            <a:r>
              <a:rPr lang="en-US" altLang="zh-TW" baseline="30000" dirty="0"/>
              <a:t>3</a:t>
            </a:r>
            <a:r>
              <a:rPr lang="en-US" altLang="zh-TW" dirty="0"/>
              <a:t>), O(N</a:t>
            </a:r>
            <a:r>
              <a:rPr lang="en-US" altLang="zh-TW" baseline="30000" dirty="0"/>
              <a:t>4</a:t>
            </a:r>
            <a:r>
              <a:rPr lang="en-US" altLang="zh-TW" dirty="0"/>
              <a:t>)…</a:t>
            </a:r>
          </a:p>
        </p:txBody>
      </p:sp>
      <p:sp>
        <p:nvSpPr>
          <p:cNvPr id="4" name="Slide Number Placeholder 1">
            <a:extLst>
              <a:ext uri="{FF2B5EF4-FFF2-40B4-BE49-F238E27FC236}">
                <a16:creationId xmlns:a16="http://schemas.microsoft.com/office/drawing/2014/main" id="{E8FA7980-E6AA-4DB7-9347-83008C0EE643}"/>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
        <p:nvSpPr>
          <p:cNvPr id="5" name="Rounded Rectangle 4">
            <a:extLst>
              <a:ext uri="{FF2B5EF4-FFF2-40B4-BE49-F238E27FC236}">
                <a16:creationId xmlns:a16="http://schemas.microsoft.com/office/drawing/2014/main" id="{AD3DE80E-58E6-7FD6-70AB-2BAFE22CFC6E}"/>
              </a:ext>
            </a:extLst>
          </p:cNvPr>
          <p:cNvSpPr/>
          <p:nvPr/>
        </p:nvSpPr>
        <p:spPr>
          <a:xfrm>
            <a:off x="6347535" y="4190261"/>
            <a:ext cx="5006265" cy="996703"/>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How long does these loops take?</a:t>
            </a:r>
          </a:p>
          <a:p>
            <a:pPr algn="ctr"/>
            <a:r>
              <a:rPr lang="en-US" sz="2400" dirty="0">
                <a:solidFill>
                  <a:schemeClr val="tx1"/>
                </a:solidFill>
                <a:latin typeface="Arial" panose="020B0604020202020204" pitchFamily="34" charset="0"/>
                <a:cs typeface="Arial" panose="020B0604020202020204" pitchFamily="34" charset="0"/>
              </a:rPr>
              <a:t>(when N = 1000 &amp; 1000000)</a:t>
            </a:r>
          </a:p>
        </p:txBody>
      </p:sp>
    </p:spTree>
    <p:extLst>
      <p:ext uri="{BB962C8B-B14F-4D97-AF65-F5344CB8AC3E}">
        <p14:creationId xmlns:p14="http://schemas.microsoft.com/office/powerpoint/2010/main" val="408775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 ?</a:t>
            </a:r>
          </a:p>
          <a:p>
            <a:pPr>
              <a:lnSpc>
                <a:spcPct val="60000"/>
              </a:lnSpc>
              <a:spcBef>
                <a:spcPct val="50000"/>
              </a:spcBef>
              <a:buFontTx/>
              <a:buNone/>
            </a:pPr>
            <a:r>
              <a:rPr lang="en-US" altLang="zh-TW" dirty="0">
                <a:ea typeface="新細明體" panose="02020500000000000000" pitchFamily="18" charset="-120"/>
              </a:rPr>
              <a:t>Min-bisection-cut: ?</a:t>
            </a:r>
          </a:p>
          <a:p>
            <a:pPr>
              <a:lnSpc>
                <a:spcPct val="60000"/>
              </a:lnSpc>
              <a:spcBef>
                <a:spcPct val="50000"/>
              </a:spcBef>
              <a:buFontTx/>
              <a:buNone/>
            </a:pPr>
            <a:r>
              <a:rPr lang="en-US" altLang="zh-TW" dirty="0">
                <a:ea typeface="新細明體" panose="02020500000000000000" pitchFamily="18" charset="-120"/>
              </a:rPr>
              <a:t>Min-ratio-cut: ?</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3" name="Text Box 46">
            <a:extLst>
              <a:ext uri="{FF2B5EF4-FFF2-40B4-BE49-F238E27FC236}">
                <a16:creationId xmlns:a16="http://schemas.microsoft.com/office/drawing/2014/main" id="{6FA00A6E-D459-491D-F946-D53D0B104A6E}"/>
              </a:ext>
            </a:extLst>
          </p:cNvPr>
          <p:cNvSpPr txBox="1">
            <a:spLocks noChangeArrowheads="1"/>
          </p:cNvSpPr>
          <p:nvPr/>
        </p:nvSpPr>
        <p:spPr bwMode="auto">
          <a:xfrm>
            <a:off x="6683525" y="1706801"/>
            <a:ext cx="4670271" cy="1200329"/>
          </a:xfrm>
          <a:prstGeom prst="rect">
            <a:avLst/>
          </a:prstGeom>
          <a:solidFill>
            <a:schemeClr val="accent6">
              <a:lumMod val="20000"/>
              <a:lumOff val="80000"/>
            </a:schemeClr>
          </a:solidFill>
          <a:ln w="9525">
            <a:solidFill>
              <a:schemeClr val="accent6">
                <a:lumMod val="20000"/>
                <a:lumOff val="80000"/>
              </a:schemeClr>
            </a:solidFill>
            <a:miter lim="800000"/>
            <a:headEnd/>
            <a:tailEnd/>
          </a:ln>
          <a:effec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dirty="0">
                <a:ea typeface="新細明體" panose="02020500000000000000" pitchFamily="18" charset="-120"/>
                <a:cs typeface="Arial" panose="020B0604020202020204" pitchFamily="34" charset="0"/>
              </a:rPr>
              <a:t>Cut cost </a:t>
            </a:r>
          </a:p>
          <a:p>
            <a:pPr algn="ctr">
              <a:spcBef>
                <a:spcPct val="0"/>
              </a:spcBef>
              <a:buFontTx/>
              <a:buNone/>
            </a:pPr>
            <a:r>
              <a:rPr lang="en-US" altLang="zh-TW" dirty="0">
                <a:ea typeface="新細明體" panose="02020500000000000000" pitchFamily="18" charset="-120"/>
                <a:cs typeface="Arial" panose="020B0604020202020204" pitchFamily="34" charset="0"/>
              </a:rPr>
              <a:t>= </a:t>
            </a:r>
          </a:p>
          <a:p>
            <a:pPr algn="ctr">
              <a:spcBef>
                <a:spcPct val="0"/>
              </a:spcBef>
              <a:buFontTx/>
              <a:buNone/>
            </a:pPr>
            <a:r>
              <a:rPr lang="en-US" altLang="zh-TW" dirty="0">
                <a:ea typeface="新細明體" panose="02020500000000000000" pitchFamily="18" charset="-120"/>
                <a:cs typeface="Arial" panose="020B0604020202020204" pitchFamily="34" charset="0"/>
              </a:rPr>
              <a:t>sum of cross-edge weight</a:t>
            </a:r>
          </a:p>
        </p:txBody>
      </p:sp>
      <p:sp>
        <p:nvSpPr>
          <p:cNvPr id="27" name="Slide Number Placeholder 1">
            <a:extLst>
              <a:ext uri="{FF2B5EF4-FFF2-40B4-BE49-F238E27FC236}">
                <a16:creationId xmlns:a16="http://schemas.microsoft.com/office/drawing/2014/main" id="{5146C36F-B6E7-7163-C8F8-EC64F8E797F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20</a:t>
            </a:fld>
            <a:endParaRPr lang="en-US"/>
          </a:p>
        </p:txBody>
      </p:sp>
    </p:spTree>
    <p:extLst>
      <p:ext uri="{BB962C8B-B14F-4D97-AF65-F5344CB8AC3E}">
        <p14:creationId xmlns:p14="http://schemas.microsoft.com/office/powerpoint/2010/main" val="54402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dirty="0">
              <a:solidFill>
                <a:srgbClr val="0432FF"/>
              </a:solidFill>
              <a:ea typeface="新細明體" panose="02020500000000000000" pitchFamily="18" charset="-120"/>
            </a:endParaRP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
        <p:nvSpPr>
          <p:cNvPr id="3" name="Slide Number Placeholder 1">
            <a:extLst>
              <a:ext uri="{FF2B5EF4-FFF2-40B4-BE49-F238E27FC236}">
                <a16:creationId xmlns:a16="http://schemas.microsoft.com/office/drawing/2014/main" id="{429B0933-97E1-74DF-67AB-B3EA274267D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21</a:t>
            </a:fld>
            <a:endParaRPr lang="en-US"/>
          </a:p>
        </p:txBody>
      </p:sp>
    </p:spTree>
    <p:extLst>
      <p:ext uri="{BB962C8B-B14F-4D97-AF65-F5344CB8AC3E}">
        <p14:creationId xmlns:p14="http://schemas.microsoft.com/office/powerpoint/2010/main" val="1337408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0432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dirty="0">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0432FF"/>
                </a:solidFill>
                <a:ea typeface="新細明體" panose="02020500000000000000" pitchFamily="18" charset="-120"/>
              </a:rPr>
              <a:t>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
        <p:nvSpPr>
          <p:cNvPr id="3" name="Slide Number Placeholder 1">
            <a:extLst>
              <a:ext uri="{FF2B5EF4-FFF2-40B4-BE49-F238E27FC236}">
                <a16:creationId xmlns:a16="http://schemas.microsoft.com/office/drawing/2014/main" id="{73F480D4-6C60-2DAF-F7EB-E8044BE4F16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22</a:t>
            </a:fld>
            <a:endParaRPr lang="en-US"/>
          </a:p>
        </p:txBody>
      </p:sp>
    </p:spTree>
    <p:extLst>
      <p:ext uri="{BB962C8B-B14F-4D97-AF65-F5344CB8AC3E}">
        <p14:creationId xmlns:p14="http://schemas.microsoft.com/office/powerpoint/2010/main" val="2466728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0432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a:off x="6683525" y="3390838"/>
            <a:ext cx="4670271" cy="830997"/>
          </a:xfrm>
          <a:prstGeom prst="rect">
            <a:avLst/>
          </a:prstGeom>
          <a:solidFill>
            <a:schemeClr val="accent6">
              <a:lumMod val="20000"/>
              <a:lumOff val="80000"/>
            </a:schemeClr>
          </a:solidFill>
          <a:ln w="9525">
            <a:solidFill>
              <a:schemeClr val="accent6">
                <a:lumMod val="20000"/>
                <a:lumOff val="80000"/>
              </a:schemeClr>
            </a:solidFill>
            <a:miter lim="800000"/>
            <a:headEnd/>
            <a:tailEnd/>
          </a:ln>
          <a:effec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dirty="0">
                <a:ea typeface="新細明體" panose="02020500000000000000" pitchFamily="18" charset="-120"/>
                <a:cs typeface="Arial" panose="020B0604020202020204" pitchFamily="34" charset="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0432FF"/>
                </a:solidFill>
                <a:ea typeface="新細明體" panose="02020500000000000000" pitchFamily="18" charset="-120"/>
              </a:rPr>
              <a:t>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FF0000"/>
                </a:solidFill>
                <a:ea typeface="新細明體" panose="02020500000000000000" pitchFamily="18" charset="-120"/>
              </a:rPr>
              <a:t>cut size = 19</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
        <p:nvSpPr>
          <p:cNvPr id="3" name="Slide Number Placeholder 1">
            <a:extLst>
              <a:ext uri="{FF2B5EF4-FFF2-40B4-BE49-F238E27FC236}">
                <a16:creationId xmlns:a16="http://schemas.microsoft.com/office/drawing/2014/main" id="{B2DE2D18-3578-231F-74C6-493D469FA8E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23</a:t>
            </a:fld>
            <a:endParaRPr lang="en-US"/>
          </a:p>
        </p:txBody>
      </p:sp>
    </p:spTree>
    <p:extLst>
      <p:ext uri="{BB962C8B-B14F-4D97-AF65-F5344CB8AC3E}">
        <p14:creationId xmlns:p14="http://schemas.microsoft.com/office/powerpoint/2010/main" val="3112430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Beyond Bipartition: </a:t>
            </a:r>
            <a:r>
              <a:rPr lang="en-US" i="1" dirty="0"/>
              <a:t>k</a:t>
            </a:r>
            <a:r>
              <a:rPr lang="en-US" dirty="0"/>
              <a:t>-way partition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b="1"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
        <p:nvSpPr>
          <p:cNvPr id="47" name="Slide Number Placeholder 1">
            <a:extLst>
              <a:ext uri="{FF2B5EF4-FFF2-40B4-BE49-F238E27FC236}">
                <a16:creationId xmlns:a16="http://schemas.microsoft.com/office/drawing/2014/main" id="{D9B03278-33DA-F984-7B77-CAFA347EE43D}"/>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24</a:t>
            </a:fld>
            <a:endParaRPr lang="en-US"/>
          </a:p>
        </p:txBody>
      </p:sp>
    </p:spTree>
    <p:extLst>
      <p:ext uri="{BB962C8B-B14F-4D97-AF65-F5344CB8AC3E}">
        <p14:creationId xmlns:p14="http://schemas.microsoft.com/office/powerpoint/2010/main" val="215298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57F6-49A6-C086-6444-422C53DEFBB2}"/>
              </a:ext>
            </a:extLst>
          </p:cNvPr>
          <p:cNvSpPr>
            <a:spLocks noGrp="1"/>
          </p:cNvSpPr>
          <p:nvPr>
            <p:ph type="title"/>
          </p:nvPr>
        </p:nvSpPr>
        <p:spPr/>
        <p:txBody>
          <a:bodyPr/>
          <a:lstStyle/>
          <a:p>
            <a:r>
              <a:rPr lang="en-US" dirty="0"/>
              <a:t>ACM TAU 2023 Contest: </a:t>
            </a:r>
            <a:r>
              <a:rPr lang="en-US" i="1" dirty="0"/>
              <a:t>k</a:t>
            </a:r>
            <a:r>
              <a:rPr lang="en-US" dirty="0"/>
              <a:t>-way Partition </a:t>
            </a:r>
          </a:p>
        </p:txBody>
      </p:sp>
      <p:pic>
        <p:nvPicPr>
          <p:cNvPr id="5" name="Content Placeholder 4">
            <a:extLst>
              <a:ext uri="{FF2B5EF4-FFF2-40B4-BE49-F238E27FC236}">
                <a16:creationId xmlns:a16="http://schemas.microsoft.com/office/drawing/2014/main" id="{E26D6EE0-2CC9-87F6-2CF8-6C7CED5FD2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8892" y="1537871"/>
            <a:ext cx="4930285" cy="4710113"/>
          </a:xfrm>
        </p:spPr>
      </p:pic>
      <p:pic>
        <p:nvPicPr>
          <p:cNvPr id="2050" name="Picture 2" descr="Intel® Data Center GPU Flex Series - Overview">
            <a:extLst>
              <a:ext uri="{FF2B5EF4-FFF2-40B4-BE49-F238E27FC236}">
                <a16:creationId xmlns:a16="http://schemas.microsoft.com/office/drawing/2014/main" id="{40544E33-CBAE-DED2-6D55-CE13B8286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068" y="1404857"/>
            <a:ext cx="2510778" cy="16581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85932C9-265F-AE04-76D6-C9A56ADBA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723" y="3479007"/>
            <a:ext cx="3381467" cy="6319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 Wikipedia">
            <a:extLst>
              <a:ext uri="{FF2B5EF4-FFF2-40B4-BE49-F238E27FC236}">
                <a16:creationId xmlns:a16="http://schemas.microsoft.com/office/drawing/2014/main" id="{F1E1C333-CF23-8EAD-D6B0-9E3AAD62D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723" y="4779275"/>
            <a:ext cx="3381467" cy="11438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E7EADD90-803B-A5B2-FE64-9D4817D0B37C}"/>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25</a:t>
            </a:fld>
            <a:endParaRPr lang="en-US"/>
          </a:p>
        </p:txBody>
      </p:sp>
    </p:spTree>
    <p:extLst>
      <p:ext uri="{BB962C8B-B14F-4D97-AF65-F5344CB8AC3E}">
        <p14:creationId xmlns:p14="http://schemas.microsoft.com/office/powerpoint/2010/main" val="83330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86A7308E-9768-45DC-13AE-F2D7EB11663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26</a:t>
            </a:fld>
            <a:endParaRPr lang="en-US"/>
          </a:p>
        </p:txBody>
      </p:sp>
    </p:spTree>
    <p:extLst>
      <p:ext uri="{BB962C8B-B14F-4D97-AF65-F5344CB8AC3E}">
        <p14:creationId xmlns:p14="http://schemas.microsoft.com/office/powerpoint/2010/main" val="42652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C59CBB9D-5D39-4AD1-7D3F-B9C8E5F212A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27</a:t>
            </a:fld>
            <a:endParaRPr lang="en-US"/>
          </a:p>
        </p:txBody>
      </p:sp>
    </p:spTree>
    <p:extLst>
      <p:ext uri="{BB962C8B-B14F-4D97-AF65-F5344CB8AC3E}">
        <p14:creationId xmlns:p14="http://schemas.microsoft.com/office/powerpoint/2010/main" val="2353637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18CE091E-3999-1301-2AD8-C85EB9977CF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3569261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32" name="Slide Number Placeholder 1">
            <a:extLst>
              <a:ext uri="{FF2B5EF4-FFF2-40B4-BE49-F238E27FC236}">
                <a16:creationId xmlns:a16="http://schemas.microsoft.com/office/drawing/2014/main" id="{AFC78C04-86FC-ECE3-97FF-2F0E9AD3E9C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29</a:t>
            </a:fld>
            <a:endParaRPr lang="en-US"/>
          </a:p>
        </p:txBody>
      </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511C-6583-E840-B8CF-1506EFD1A33D}"/>
              </a:ext>
            </a:extLst>
          </p:cNvPr>
          <p:cNvSpPr>
            <a:spLocks noGrp="1"/>
          </p:cNvSpPr>
          <p:nvPr>
            <p:ph type="title"/>
          </p:nvPr>
        </p:nvSpPr>
        <p:spPr/>
        <p:txBody>
          <a:bodyPr/>
          <a:lstStyle/>
          <a:p>
            <a:r>
              <a:rPr lang="en-US" dirty="0"/>
              <a:t>Recap: World of NP (Assuming P != NP)</a:t>
            </a:r>
          </a:p>
        </p:txBody>
      </p:sp>
      <p:sp>
        <p:nvSpPr>
          <p:cNvPr id="3" name="Slide Number Placeholder 1">
            <a:extLst>
              <a:ext uri="{FF2B5EF4-FFF2-40B4-BE49-F238E27FC236}">
                <a16:creationId xmlns:a16="http://schemas.microsoft.com/office/drawing/2014/main" id="{D7E7D6ED-288D-EC57-5395-8ABE958E63F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grpSp>
        <p:nvGrpSpPr>
          <p:cNvPr id="13" name="Group 12">
            <a:extLst>
              <a:ext uri="{FF2B5EF4-FFF2-40B4-BE49-F238E27FC236}">
                <a16:creationId xmlns:a16="http://schemas.microsoft.com/office/drawing/2014/main" id="{47239DBC-8F96-3050-8596-F87C47DBE394}"/>
              </a:ext>
            </a:extLst>
          </p:cNvPr>
          <p:cNvGrpSpPr/>
          <p:nvPr/>
        </p:nvGrpSpPr>
        <p:grpSpPr>
          <a:xfrm>
            <a:off x="838200" y="2236481"/>
            <a:ext cx="10515600" cy="3776663"/>
            <a:chOff x="2551113" y="2632075"/>
            <a:chExt cx="7200900" cy="2449513"/>
          </a:xfrm>
        </p:grpSpPr>
        <p:grpSp>
          <p:nvGrpSpPr>
            <p:cNvPr id="14" name="Group 13">
              <a:extLst>
                <a:ext uri="{FF2B5EF4-FFF2-40B4-BE49-F238E27FC236}">
                  <a16:creationId xmlns:a16="http://schemas.microsoft.com/office/drawing/2014/main" id="{5778922B-E762-892C-0665-B5537BAD99D4}"/>
                </a:ext>
              </a:extLst>
            </p:cNvPr>
            <p:cNvGrpSpPr>
              <a:grpSpLocks/>
            </p:cNvGrpSpPr>
            <p:nvPr/>
          </p:nvGrpSpPr>
          <p:grpSpPr bwMode="auto">
            <a:xfrm>
              <a:off x="2551113" y="2776538"/>
              <a:ext cx="4248150" cy="2305050"/>
              <a:chOff x="1456" y="1344"/>
              <a:chExt cx="3328" cy="1872"/>
            </a:xfrm>
          </p:grpSpPr>
          <p:sp>
            <p:nvSpPr>
              <p:cNvPr id="22" name="Oval 21">
                <a:extLst>
                  <a:ext uri="{FF2B5EF4-FFF2-40B4-BE49-F238E27FC236}">
                    <a16:creationId xmlns:a16="http://schemas.microsoft.com/office/drawing/2014/main" id="{C48C156A-3615-968A-F753-A638C03C6265}"/>
                  </a:ext>
                </a:extLst>
              </p:cNvPr>
              <p:cNvSpPr>
                <a:spLocks noChangeArrowheads="1"/>
              </p:cNvSpPr>
              <p:nvPr/>
            </p:nvSpPr>
            <p:spPr bwMode="auto">
              <a:xfrm>
                <a:off x="1456" y="1344"/>
                <a:ext cx="3328" cy="1872"/>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23" name="Text Box 5">
                <a:extLst>
                  <a:ext uri="{FF2B5EF4-FFF2-40B4-BE49-F238E27FC236}">
                    <a16:creationId xmlns:a16="http://schemas.microsoft.com/office/drawing/2014/main" id="{453737DA-7ABD-0195-CF82-5347420D6F7F}"/>
                  </a:ext>
                </a:extLst>
              </p:cNvPr>
              <p:cNvSpPr txBox="1">
                <a:spLocks noChangeArrowheads="1"/>
              </p:cNvSpPr>
              <p:nvPr/>
            </p:nvSpPr>
            <p:spPr bwMode="auto">
              <a:xfrm>
                <a:off x="1917" y="1808"/>
                <a:ext cx="47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15" name="Group 14">
              <a:extLst>
                <a:ext uri="{FF2B5EF4-FFF2-40B4-BE49-F238E27FC236}">
                  <a16:creationId xmlns:a16="http://schemas.microsoft.com/office/drawing/2014/main" id="{9B6ABF1E-2679-DA83-CD05-5F516FCF9EC2}"/>
                </a:ext>
              </a:extLst>
            </p:cNvPr>
            <p:cNvGrpSpPr>
              <a:grpSpLocks/>
            </p:cNvGrpSpPr>
            <p:nvPr/>
          </p:nvGrpSpPr>
          <p:grpSpPr bwMode="auto">
            <a:xfrm>
              <a:off x="3127375" y="4002088"/>
              <a:ext cx="1584325" cy="719137"/>
              <a:chOff x="2652" y="2544"/>
              <a:chExt cx="1248" cy="480"/>
            </a:xfrm>
          </p:grpSpPr>
          <p:sp>
            <p:nvSpPr>
              <p:cNvPr id="20" name="Oval 19">
                <a:extLst>
                  <a:ext uri="{FF2B5EF4-FFF2-40B4-BE49-F238E27FC236}">
                    <a16:creationId xmlns:a16="http://schemas.microsoft.com/office/drawing/2014/main" id="{023CC48C-1669-7836-E30D-9ABD5C71387E}"/>
                  </a:ext>
                </a:extLst>
              </p:cNvPr>
              <p:cNvSpPr>
                <a:spLocks noChangeArrowheads="1"/>
              </p:cNvSpPr>
              <p:nvPr/>
            </p:nvSpPr>
            <p:spPr bwMode="auto">
              <a:xfrm>
                <a:off x="2652" y="2544"/>
                <a:ext cx="1248"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21" name="Text Box 8">
                <a:extLst>
                  <a:ext uri="{FF2B5EF4-FFF2-40B4-BE49-F238E27FC236}">
                    <a16:creationId xmlns:a16="http://schemas.microsoft.com/office/drawing/2014/main" id="{ABD605FD-19A3-951C-16B2-8934242D363E}"/>
                  </a:ext>
                </a:extLst>
              </p:cNvPr>
              <p:cNvSpPr txBox="1">
                <a:spLocks noChangeArrowheads="1"/>
              </p:cNvSpPr>
              <p:nvPr/>
            </p:nvSpPr>
            <p:spPr bwMode="auto">
              <a:xfrm>
                <a:off x="3111" y="2672"/>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P</a:t>
                </a:r>
              </a:p>
            </p:txBody>
          </p:sp>
        </p:grpSp>
        <p:grpSp>
          <p:nvGrpSpPr>
            <p:cNvPr id="16" name="Group 15">
              <a:extLst>
                <a:ext uri="{FF2B5EF4-FFF2-40B4-BE49-F238E27FC236}">
                  <a16:creationId xmlns:a16="http://schemas.microsoft.com/office/drawing/2014/main" id="{3417BFFC-1795-9D6A-C546-82BC67CC6B7A}"/>
                </a:ext>
              </a:extLst>
            </p:cNvPr>
            <p:cNvGrpSpPr>
              <a:grpSpLocks/>
            </p:cNvGrpSpPr>
            <p:nvPr/>
          </p:nvGrpSpPr>
          <p:grpSpPr bwMode="auto">
            <a:xfrm>
              <a:off x="5214938" y="2632075"/>
              <a:ext cx="4537075" cy="2057400"/>
              <a:chOff x="2808" y="1680"/>
              <a:chExt cx="1248" cy="480"/>
            </a:xfrm>
          </p:grpSpPr>
          <p:sp>
            <p:nvSpPr>
              <p:cNvPr id="18" name="Oval 17">
                <a:extLst>
                  <a:ext uri="{FF2B5EF4-FFF2-40B4-BE49-F238E27FC236}">
                    <a16:creationId xmlns:a16="http://schemas.microsoft.com/office/drawing/2014/main" id="{BFD6BE97-298C-59F5-89E7-4E211F80A4C7}"/>
                  </a:ext>
                </a:extLst>
              </p:cNvPr>
              <p:cNvSpPr>
                <a:spLocks noChangeArrowheads="1"/>
              </p:cNvSpPr>
              <p:nvPr/>
            </p:nvSpPr>
            <p:spPr bwMode="auto">
              <a:xfrm>
                <a:off x="2808" y="1680"/>
                <a:ext cx="1248" cy="480"/>
              </a:xfrm>
              <a:prstGeom prst="ellipse">
                <a:avLst/>
              </a:prstGeom>
              <a:solidFill>
                <a:srgbClr val="FF00FF">
                  <a:alpha val="20000"/>
                </a:srgbClr>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Text Box 11">
                <a:extLst>
                  <a:ext uri="{FF2B5EF4-FFF2-40B4-BE49-F238E27FC236}">
                    <a16:creationId xmlns:a16="http://schemas.microsoft.com/office/drawing/2014/main" id="{FA4AFFEB-B120-EE5B-0107-829D3E3D98B5}"/>
                  </a:ext>
                </a:extLst>
              </p:cNvPr>
              <p:cNvSpPr txBox="1">
                <a:spLocks noChangeArrowheads="1"/>
              </p:cNvSpPr>
              <p:nvPr/>
            </p:nvSpPr>
            <p:spPr bwMode="auto">
              <a:xfrm>
                <a:off x="2948" y="1808"/>
                <a:ext cx="9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dirty="0">
                    <a:latin typeface="Arial" pitchFamily="34" charset="0"/>
                  </a:rPr>
                  <a:t>                         NP-Hard</a:t>
                </a:r>
              </a:p>
            </p:txBody>
          </p:sp>
        </p:grpSp>
        <p:sp>
          <p:nvSpPr>
            <p:cNvPr id="17" name="Text Box 15">
              <a:extLst>
                <a:ext uri="{FF2B5EF4-FFF2-40B4-BE49-F238E27FC236}">
                  <a16:creationId xmlns:a16="http://schemas.microsoft.com/office/drawing/2014/main" id="{EC0D97F3-08A7-8BD9-9EE9-ED7A5478FE0A}"/>
                </a:ext>
              </a:extLst>
            </p:cNvPr>
            <p:cNvSpPr txBox="1">
              <a:spLocks noChangeArrowheads="1"/>
            </p:cNvSpPr>
            <p:nvPr/>
          </p:nvSpPr>
          <p:spPr bwMode="auto">
            <a:xfrm>
              <a:off x="5646738" y="3568700"/>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r>
                <a:rPr lang="en-US" altLang="zh-TW" sz="2400">
                  <a:latin typeface="Arial" pitchFamily="34" charset="0"/>
                </a:rPr>
                <a:t>NPC</a:t>
              </a:r>
            </a:p>
          </p:txBody>
        </p:sp>
      </p:grpSp>
      <p:sp>
        <p:nvSpPr>
          <p:cNvPr id="24" name="TextBox 23">
            <a:extLst>
              <a:ext uri="{FF2B5EF4-FFF2-40B4-BE49-F238E27FC236}">
                <a16:creationId xmlns:a16="http://schemas.microsoft.com/office/drawing/2014/main" id="{E459363E-6998-DA83-94EA-E3DE2DD41E39}"/>
              </a:ext>
            </a:extLst>
          </p:cNvPr>
          <p:cNvSpPr txBox="1"/>
          <p:nvPr/>
        </p:nvSpPr>
        <p:spPr>
          <a:xfrm>
            <a:off x="838201" y="1555952"/>
            <a:ext cx="10515600" cy="461665"/>
          </a:xfrm>
          <a:prstGeom prst="rect">
            <a:avLst/>
          </a:prstGeom>
          <a:solidFill>
            <a:schemeClr val="accent6">
              <a:lumMod val="20000"/>
              <a:lumOff val="80000"/>
            </a:schemeClr>
          </a:solidFill>
          <a:ln>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r>
              <a:rPr lang="en-US" altLang="zh-TW" sz="2400" dirty="0">
                <a:latin typeface="Arial" panose="020B0604020202020204" pitchFamily="34" charset="0"/>
                <a:ea typeface="新細明體" pitchFamily="18" charset="-120"/>
                <a:cs typeface="Arial" panose="020B0604020202020204" pitchFamily="34" charset="0"/>
              </a:rPr>
              <a:t>There is a strong </a:t>
            </a:r>
            <a:r>
              <a:rPr lang="en-US" altLang="zh-TW" sz="2400" u="sng" dirty="0">
                <a:latin typeface="Arial" panose="020B0604020202020204" pitchFamily="34" charset="0"/>
                <a:ea typeface="新細明體" pitchFamily="18" charset="-120"/>
                <a:cs typeface="Arial" panose="020B0604020202020204" pitchFamily="34" charset="0"/>
              </a:rPr>
              <a:t>belief</a:t>
            </a:r>
            <a:r>
              <a:rPr lang="en-US" altLang="zh-TW" sz="2400" dirty="0">
                <a:latin typeface="Arial" panose="020B0604020202020204" pitchFamily="34" charset="0"/>
                <a:ea typeface="新細明體" pitchFamily="18" charset="-120"/>
                <a:cs typeface="Arial" panose="020B0604020202020204" pitchFamily="34" charset="0"/>
              </a:rPr>
              <a:t> that </a:t>
            </a:r>
            <a:r>
              <a:rPr lang="en-US" altLang="zh-TW" sz="2400" i="1" dirty="0">
                <a:latin typeface="Arial" panose="020B0604020202020204" pitchFamily="34" charset="0"/>
                <a:ea typeface="新細明體" pitchFamily="18" charset="-120"/>
                <a:cs typeface="Arial" panose="020B0604020202020204" pitchFamily="34" charset="0"/>
              </a:rPr>
              <a:t>P</a:t>
            </a:r>
            <a:r>
              <a:rPr lang="en-US" altLang="zh-TW" sz="2400" i="1" dirty="0">
                <a:latin typeface="Arial" panose="020B0604020202020204" pitchFamily="34" charset="0"/>
                <a:ea typeface="新細明體" pitchFamily="18" charset="-120"/>
                <a:cs typeface="Arial" panose="020B0604020202020204" pitchFamily="34" charset="0"/>
                <a:sym typeface="Symbol" pitchFamily="18" charset="2"/>
              </a:rPr>
              <a:t></a:t>
            </a:r>
            <a:r>
              <a:rPr lang="en-US" altLang="zh-TW" sz="2400" i="1" dirty="0">
                <a:latin typeface="Arial" panose="020B0604020202020204" pitchFamily="34" charset="0"/>
                <a:ea typeface="新細明體" pitchFamily="18" charset="-120"/>
                <a:cs typeface="Arial" panose="020B0604020202020204" pitchFamily="34" charset="0"/>
              </a:rPr>
              <a:t> NP</a:t>
            </a:r>
            <a:r>
              <a:rPr lang="en-US" altLang="zh-TW" sz="2400" dirty="0">
                <a:latin typeface="Arial" panose="020B0604020202020204" pitchFamily="34" charset="0"/>
                <a:ea typeface="新細明體" pitchFamily="18" charset="-120"/>
                <a:cs typeface="Arial" panose="020B0604020202020204" pitchFamily="34" charset="0"/>
              </a:rPr>
              <a:t>, due to the existence of NPC problems.</a:t>
            </a:r>
          </a:p>
        </p:txBody>
      </p:sp>
    </p:spTree>
    <p:extLst>
      <p:ext uri="{BB962C8B-B14F-4D97-AF65-F5344CB8AC3E}">
        <p14:creationId xmlns:p14="http://schemas.microsoft.com/office/powerpoint/2010/main" val="1758682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
        <p:nvSpPr>
          <p:cNvPr id="4" name="Slide Number Placeholder 1">
            <a:extLst>
              <a:ext uri="{FF2B5EF4-FFF2-40B4-BE49-F238E27FC236}">
                <a16:creationId xmlns:a16="http://schemas.microsoft.com/office/drawing/2014/main" id="{565197F6-19F1-9D06-AC47-29BC3356161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30</a:t>
            </a:fld>
            <a:endParaRPr lang="en-US"/>
          </a:p>
        </p:txBody>
      </p:sp>
    </p:spTree>
    <p:extLst>
      <p:ext uri="{BB962C8B-B14F-4D97-AF65-F5344CB8AC3E}">
        <p14:creationId xmlns:p14="http://schemas.microsoft.com/office/powerpoint/2010/main" val="1153652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name="方程式" r:id="rId3" imgW="9652000" imgH="8191500" progId="Equation.3">
                  <p:embed/>
                </p:oleObj>
              </mc:Choice>
              <mc:Fallback>
                <p:oleObj name="方程式" r:id="rId3"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
        <p:nvSpPr>
          <p:cNvPr id="6" name="Slide Number Placeholder 1">
            <a:extLst>
              <a:ext uri="{FF2B5EF4-FFF2-40B4-BE49-F238E27FC236}">
                <a16:creationId xmlns:a16="http://schemas.microsoft.com/office/drawing/2014/main" id="{5F1CD6F5-5278-50AC-1056-47AE1D31515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31</a:t>
            </a:fld>
            <a:endParaRPr lang="en-US"/>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39" name="Slide Number Placeholder 1">
            <a:extLst>
              <a:ext uri="{FF2B5EF4-FFF2-40B4-BE49-F238E27FC236}">
                <a16:creationId xmlns:a16="http://schemas.microsoft.com/office/drawing/2014/main" id="{0729F054-BC72-EDD0-53D4-8B62100A8E8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32</a:t>
            </a:fld>
            <a:endParaRPr lang="en-US"/>
          </a:p>
        </p:txBody>
      </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4" name="Slide Number Placeholder 1">
            <a:extLst>
              <a:ext uri="{FF2B5EF4-FFF2-40B4-BE49-F238E27FC236}">
                <a16:creationId xmlns:a16="http://schemas.microsoft.com/office/drawing/2014/main" id="{BC057F6B-938D-432E-41A6-A0BE2C38E9D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33</a:t>
            </a:fld>
            <a:endParaRPr lang="en-US"/>
          </a:p>
        </p:txBody>
      </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4" name="Slide Number Placeholder 1">
            <a:extLst>
              <a:ext uri="{FF2B5EF4-FFF2-40B4-BE49-F238E27FC236}">
                <a16:creationId xmlns:a16="http://schemas.microsoft.com/office/drawing/2014/main" id="{0D3AE8E5-9A2A-980F-3956-E6A674129E3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34</a:t>
            </a:fld>
            <a:endParaRPr lang="en-US"/>
          </a:p>
        </p:txBody>
      </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 choose a pair (A,B) </a:t>
            </a:r>
          </a:p>
          <a:p>
            <a:pPr lvl="1" eaLnBrk="1" hangingPunct="1">
              <a:lnSpc>
                <a:spcPct val="90000"/>
              </a:lnSpc>
              <a:buFontTx/>
              <a:buNone/>
            </a:pPr>
            <a:r>
              <a:rPr lang="en-US" altLang="zh-TW" dirty="0">
                <a:solidFill>
                  <a:srgbClr val="0070C0"/>
                </a:solidFill>
                <a:ea typeface="新細明體" panose="02020500000000000000" pitchFamily="18" charset="-120"/>
              </a:rPr>
              <a:t>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755EB472-7E81-3647-3713-677CC016437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35</a:t>
            </a:fld>
            <a:endParaRPr lang="en-US"/>
          </a:p>
        </p:txBody>
      </p:sp>
    </p:spTree>
    <p:extLst>
      <p:ext uri="{BB962C8B-B14F-4D97-AF65-F5344CB8AC3E}">
        <p14:creationId xmlns:p14="http://schemas.microsoft.com/office/powerpoint/2010/main" val="2712302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 name="Slide Number Placeholder 1">
            <a:extLst>
              <a:ext uri="{FF2B5EF4-FFF2-40B4-BE49-F238E27FC236}">
                <a16:creationId xmlns:a16="http://schemas.microsoft.com/office/drawing/2014/main" id="{44FB2509-E05E-8938-AEF0-05AA0DAB0F2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36</a:t>
            </a:fld>
            <a:endParaRPr lang="en-US"/>
          </a:p>
        </p:txBody>
      </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
        <p:nvSpPr>
          <p:cNvPr id="3" name="Slide Number Placeholder 1">
            <a:extLst>
              <a:ext uri="{FF2B5EF4-FFF2-40B4-BE49-F238E27FC236}">
                <a16:creationId xmlns:a16="http://schemas.microsoft.com/office/drawing/2014/main" id="{2C65BF79-EB5F-C4CE-AA6C-00B69FFA0CF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37</a:t>
            </a:fld>
            <a:endParaRPr lang="en-US"/>
          </a:p>
        </p:txBody>
      </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
        <p:nvSpPr>
          <p:cNvPr id="3" name="Slide Number Placeholder 1">
            <a:extLst>
              <a:ext uri="{FF2B5EF4-FFF2-40B4-BE49-F238E27FC236}">
                <a16:creationId xmlns:a16="http://schemas.microsoft.com/office/drawing/2014/main" id="{EC3F9FEF-2427-07DF-2EC6-498A887961C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38</a:t>
            </a:fld>
            <a:endParaRPr lang="en-US"/>
          </a:p>
        </p:txBody>
      </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 name="Slide Number Placeholder 1">
            <a:extLst>
              <a:ext uri="{FF2B5EF4-FFF2-40B4-BE49-F238E27FC236}">
                <a16:creationId xmlns:a16="http://schemas.microsoft.com/office/drawing/2014/main" id="{F0653733-B463-9F54-DA02-1804406E2E1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39</a:t>
            </a:fld>
            <a:endParaRPr lang="en-US"/>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dirty="0"/>
          </a:p>
        </p:txBody>
      </p:sp>
      <p:pic>
        <p:nvPicPr>
          <p:cNvPr id="5" name="Picture 4" descr="eda.pdf">
            <a:extLst>
              <a:ext uri="{FF2B5EF4-FFF2-40B4-BE49-F238E27FC236}">
                <a16:creationId xmlns:a16="http://schemas.microsoft.com/office/drawing/2014/main" id="{D698F5E7-E219-2D0D-82B9-1252EBB6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6" name="Oval 5">
            <a:extLst>
              <a:ext uri="{FF2B5EF4-FFF2-40B4-BE49-F238E27FC236}">
                <a16:creationId xmlns:a16="http://schemas.microsoft.com/office/drawing/2014/main" id="{D55CCD94-9CF0-FFDE-A21F-3F906D3843DF}"/>
              </a:ext>
            </a:extLst>
          </p:cNvPr>
          <p:cNvSpPr/>
          <p:nvPr/>
        </p:nvSpPr>
        <p:spPr>
          <a:xfrm>
            <a:off x="3418114" y="143691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partition3">
            <a:extLst>
              <a:ext uri="{FF2B5EF4-FFF2-40B4-BE49-F238E27FC236}">
                <a16:creationId xmlns:a16="http://schemas.microsoft.com/office/drawing/2014/main" id="{198BBDAC-7862-B2EC-624F-1E6C18A5F018}"/>
              </a:ext>
            </a:extLst>
          </p:cNvPr>
          <p:cNvPicPr>
            <a:picLocks noChangeAspect="1" noChangeArrowheads="1"/>
          </p:cNvPicPr>
          <p:nvPr/>
        </p:nvPicPr>
        <p:blipFill>
          <a:blip r:embed="rId4">
            <a:lum bright="-10000" contrast="30000"/>
            <a:extLst>
              <a:ext uri="{28A0092B-C50C-407E-A947-70E740481C1C}">
                <a14:useLocalDpi xmlns:a14="http://schemas.microsoft.com/office/drawing/2010/main" val="0"/>
              </a:ext>
            </a:extLst>
          </a:blip>
          <a:srcRect/>
          <a:stretch>
            <a:fillRect/>
          </a:stretch>
        </p:blipFill>
        <p:spPr bwMode="auto">
          <a:xfrm>
            <a:off x="6193973" y="1895474"/>
            <a:ext cx="5159827" cy="412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a:extLst>
              <a:ext uri="{FF2B5EF4-FFF2-40B4-BE49-F238E27FC236}">
                <a16:creationId xmlns:a16="http://schemas.microsoft.com/office/drawing/2014/main" id="{2B570512-89F0-7211-F776-39E2BFFD75B8}"/>
              </a:ext>
            </a:extLst>
          </p:cNvPr>
          <p:cNvSpPr/>
          <p:nvPr/>
        </p:nvSpPr>
        <p:spPr>
          <a:xfrm>
            <a:off x="6193971" y="1774371"/>
            <a:ext cx="5159829" cy="4114800"/>
          </a:xfrm>
          <a:prstGeom prst="wedgeRoundRectCallout">
            <a:avLst>
              <a:gd name="adj1" fmla="val -68751"/>
              <a:gd name="adj2" fmla="val -4437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6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 (i.e., pass)!</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accent6">
                <a:lumMod val="20000"/>
                <a:lumOff val="80000"/>
              </a:schemeClr>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accent6">
                <a:lumMod val="20000"/>
                <a:lumOff val="80000"/>
              </a:schemeClr>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dirty="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3" name="Slide Number Placeholder 1">
            <a:extLst>
              <a:ext uri="{FF2B5EF4-FFF2-40B4-BE49-F238E27FC236}">
                <a16:creationId xmlns:a16="http://schemas.microsoft.com/office/drawing/2014/main" id="{0D89FF38-D2EF-4302-C53F-28A6C076498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40</a:t>
            </a:fld>
            <a:endParaRPr lang="en-US"/>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 Revisited</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
        <p:nvSpPr>
          <p:cNvPr id="6" name="Slide Number Placeholder 1">
            <a:extLst>
              <a:ext uri="{FF2B5EF4-FFF2-40B4-BE49-F238E27FC236}">
                <a16:creationId xmlns:a16="http://schemas.microsoft.com/office/drawing/2014/main" id="{2B539576-8F1B-C901-C4DD-AF90C6BBD6A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41</a:t>
            </a:fld>
            <a:endParaRPr lang="en-US"/>
          </a:p>
        </p:txBody>
      </p:sp>
    </p:spTree>
    <p:extLst>
      <p:ext uri="{BB962C8B-B14F-4D97-AF65-F5344CB8AC3E}">
        <p14:creationId xmlns:p14="http://schemas.microsoft.com/office/powerpoint/2010/main" val="3698269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13161ECE-635E-C52C-42CC-948B9D90F89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42</a:t>
            </a:fld>
            <a:endParaRPr lang="en-US"/>
          </a:p>
        </p:txBody>
      </p:sp>
    </p:spTree>
    <p:extLst>
      <p:ext uri="{BB962C8B-B14F-4D97-AF65-F5344CB8AC3E}">
        <p14:creationId xmlns:p14="http://schemas.microsoft.com/office/powerpoint/2010/main" val="93413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
        <p:nvSpPr>
          <p:cNvPr id="19" name="Slide Number Placeholder 1">
            <a:extLst>
              <a:ext uri="{FF2B5EF4-FFF2-40B4-BE49-F238E27FC236}">
                <a16:creationId xmlns:a16="http://schemas.microsoft.com/office/drawing/2014/main" id="{E87A93FA-0366-1552-269B-DE47071C186C}"/>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43</a:t>
            </a:fld>
            <a:endParaRPr lang="en-US"/>
          </a:p>
        </p:txBody>
      </p:sp>
    </p:spTree>
    <p:extLst>
      <p:ext uri="{BB962C8B-B14F-4D97-AF65-F5344CB8AC3E}">
        <p14:creationId xmlns:p14="http://schemas.microsoft.com/office/powerpoint/2010/main" val="2021753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rgbClr val="0432FF"/>
                </a:solidFill>
                <a:ea typeface="新細明體" panose="02020500000000000000" pitchFamily="18" charset="-120"/>
              </a:rPr>
              <a:t>      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
        <p:nvSpPr>
          <p:cNvPr id="19" name="Slide Number Placeholder 1">
            <a:extLst>
              <a:ext uri="{FF2B5EF4-FFF2-40B4-BE49-F238E27FC236}">
                <a16:creationId xmlns:a16="http://schemas.microsoft.com/office/drawing/2014/main" id="{FF864D74-271E-09F5-45A3-73F557147B4B}"/>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144609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5701493" y="1981199"/>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is better in terms of cross-connection count?</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a:bodyPr>
          <a:lstStyle/>
          <a:p>
            <a:pPr algn="just" eaLnBrk="1" hangingPunct="1">
              <a:lnSpc>
                <a:spcPct val="90000"/>
              </a:lnSpc>
            </a:pPr>
            <a:r>
              <a:rPr lang="en-US" altLang="zh-TW" sz="2400" b="1" dirty="0">
                <a:ea typeface="新細明體" panose="02020500000000000000" pitchFamily="18" charset="-120"/>
              </a:rPr>
              <a:t>Divide &amp; Conquer design methodology</a:t>
            </a:r>
          </a:p>
          <a:p>
            <a:pPr lvl="1" algn="just" eaLnBrk="1" hangingPunct="1">
              <a:lnSpc>
                <a:spcPct val="90000"/>
              </a:lnSpc>
            </a:pPr>
            <a:r>
              <a:rPr lang="en-US" altLang="zh-TW" dirty="0">
                <a:ea typeface="新細明體" panose="02020500000000000000" pitchFamily="18" charset="-120"/>
              </a:rPr>
              <a:t>The most effective way to solve problems of high complexity</a:t>
            </a:r>
          </a:p>
          <a:p>
            <a:pPr lvl="1" algn="just" eaLnBrk="1" hangingPunct="1">
              <a:lnSpc>
                <a:spcPct val="90000"/>
              </a:lnSpc>
            </a:pPr>
            <a:r>
              <a:rPr lang="en-US" altLang="zh-TW" dirty="0">
                <a:ea typeface="新細明體" panose="02020500000000000000" pitchFamily="18" charset="-120"/>
              </a:rPr>
              <a:t>Ex: min-cut based placement, partitioning-based test generation, …</a:t>
            </a:r>
          </a:p>
          <a:p>
            <a:pPr algn="just" eaLnBrk="1" hangingPunct="1">
              <a:lnSpc>
                <a:spcPct val="90000"/>
              </a:lnSpc>
            </a:pPr>
            <a:r>
              <a:rPr lang="en-US" altLang="zh-TW" sz="2400" b="1" dirty="0">
                <a:ea typeface="新細明體" panose="02020500000000000000" pitchFamily="18" charset="-120"/>
              </a:rPr>
              <a:t>System-level partitioning for multi-chip designs</a:t>
            </a:r>
          </a:p>
          <a:p>
            <a:pPr lvl="1" algn="just" eaLnBrk="1" hangingPunct="1">
              <a:lnSpc>
                <a:spcPct val="90000"/>
              </a:lnSpc>
            </a:pPr>
            <a:r>
              <a:rPr lang="en-US" altLang="zh-TW" dirty="0">
                <a:ea typeface="新細明體" panose="02020500000000000000" pitchFamily="18" charset="-120"/>
              </a:rPr>
              <a:t>Inter-chip interconnection delay dominates system performance</a:t>
            </a:r>
          </a:p>
          <a:p>
            <a:pPr algn="just" eaLnBrk="1" hangingPunct="1">
              <a:lnSpc>
                <a:spcPct val="90000"/>
              </a:lnSpc>
            </a:pPr>
            <a:r>
              <a:rPr lang="en-US" altLang="zh-TW" sz="2400" b="1" dirty="0">
                <a:ea typeface="新細明體" panose="02020500000000000000" pitchFamily="18" charset="-120"/>
              </a:rPr>
              <a:t>Circuit emulation/parallel simulation</a:t>
            </a:r>
          </a:p>
          <a:p>
            <a:pPr lvl="1" algn="just" eaLnBrk="1" hangingPunct="1">
              <a:lnSpc>
                <a:spcPct val="90000"/>
              </a:lnSpc>
            </a:pPr>
            <a:r>
              <a:rPr lang="en-US" altLang="zh-TW" dirty="0">
                <a:ea typeface="新細明體" panose="02020500000000000000" pitchFamily="18" charset="-120"/>
              </a:rPr>
              <a:t>Partition large circuit into multiple FPGAs or multiple special-purpose processors</a:t>
            </a:r>
          </a:p>
          <a:p>
            <a:pPr algn="just" eaLnBrk="1" hangingPunct="1">
              <a:lnSpc>
                <a:spcPct val="90000"/>
              </a:lnSpc>
            </a:pPr>
            <a:r>
              <a:rPr lang="en-US" altLang="zh-TW" sz="2400" b="1" dirty="0">
                <a:ea typeface="新細明體" panose="02020500000000000000" pitchFamily="18" charset="-120"/>
              </a:rPr>
              <a:t>Parallel CAD development</a:t>
            </a:r>
          </a:p>
          <a:p>
            <a:pPr lvl="1" algn="just" eaLnBrk="1" hangingPunct="1">
              <a:lnSpc>
                <a:spcPct val="90000"/>
              </a:lnSpc>
            </a:pPr>
            <a:r>
              <a:rPr lang="en-US" altLang="zh-TW" dirty="0">
                <a:ea typeface="新細明體" panose="02020500000000000000" pitchFamily="18" charset="-120"/>
              </a:rPr>
              <a:t>Task decomposition and load balancing among partitions</a:t>
            </a:r>
          </a:p>
        </p:txBody>
      </p:sp>
    </p:spTree>
    <p:extLst>
      <p:ext uri="{BB962C8B-B14F-4D97-AF65-F5344CB8AC3E}">
        <p14:creationId xmlns:p14="http://schemas.microsoft.com/office/powerpoint/2010/main" val="384982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5946</TotalTime>
  <Words>4406</Words>
  <Application>Microsoft Macintosh PowerPoint</Application>
  <PresentationFormat>Widescreen</PresentationFormat>
  <Paragraphs>710</Paragraphs>
  <Slides>44</Slides>
  <Notes>44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Arial</vt:lpstr>
      <vt:lpstr>Calibri</vt:lpstr>
      <vt:lpstr>Calibri Light</vt:lpstr>
      <vt:lpstr>Futura Lt BT</vt:lpstr>
      <vt:lpstr>Monotype Sorts</vt:lpstr>
      <vt:lpstr>Symbol</vt:lpstr>
      <vt:lpstr>Times New Roman</vt:lpstr>
      <vt:lpstr>Wingdings</vt:lpstr>
      <vt:lpstr>Office Theme</vt:lpstr>
      <vt:lpstr>方程式</vt:lpstr>
      <vt:lpstr>Lecture 3: Circuit Partitioning – I </vt:lpstr>
      <vt:lpstr>Recap: Empirical Analysis</vt:lpstr>
      <vt:lpstr>Recap: World of NP (Assuming P != NP)</vt:lpstr>
      <vt:lpstr>Physical Design Flow</vt:lpstr>
      <vt:lpstr>Circuit Partition</vt:lpstr>
      <vt:lpstr>Circuit Partition Example</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Idea Time</vt:lpstr>
      <vt:lpstr>Terminology</vt:lpstr>
      <vt:lpstr>Circuit Representation</vt:lpstr>
      <vt:lpstr>Circuit Partition Objective Formulation</vt:lpstr>
      <vt:lpstr>A Bi-partitioning Example</vt:lpstr>
      <vt:lpstr>A Bi-partitioning Example</vt:lpstr>
      <vt:lpstr>A Bi-partitioning Example</vt:lpstr>
      <vt:lpstr>A Bi-partitioning Example</vt:lpstr>
      <vt:lpstr>Beyond Bipartition: k-way partition</vt:lpstr>
      <vt:lpstr>ACM TAU 2023 Contest: k-way Partition </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KL Algorithm Revisited</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1617</cp:revision>
  <dcterms:created xsi:type="dcterms:W3CDTF">2021-01-05T18:50:35Z</dcterms:created>
  <dcterms:modified xsi:type="dcterms:W3CDTF">2022-08-31T17:05:16Z</dcterms:modified>
</cp:coreProperties>
</file>